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 id="2147483800" r:id="rId6"/>
    <p:sldMasterId id="2147483812" r:id="rId7"/>
  </p:sldMasterIdLst>
  <p:notesMasterIdLst>
    <p:notesMasterId r:id="rId59"/>
  </p:notesMasterIdLst>
  <p:sldIdLst>
    <p:sldId id="260" r:id="rId8"/>
    <p:sldId id="465" r:id="rId9"/>
    <p:sldId id="261" r:id="rId10"/>
    <p:sldId id="259" r:id="rId11"/>
    <p:sldId id="418" r:id="rId12"/>
    <p:sldId id="286" r:id="rId13"/>
    <p:sldId id="296" r:id="rId14"/>
    <p:sldId id="287" r:id="rId15"/>
    <p:sldId id="291" r:id="rId16"/>
    <p:sldId id="301" r:id="rId17"/>
    <p:sldId id="292" r:id="rId18"/>
    <p:sldId id="293" r:id="rId19"/>
    <p:sldId id="449" r:id="rId20"/>
    <p:sldId id="458" r:id="rId21"/>
    <p:sldId id="445" r:id="rId22"/>
    <p:sldId id="464" r:id="rId23"/>
    <p:sldId id="275" r:id="rId24"/>
    <p:sldId id="288" r:id="rId25"/>
    <p:sldId id="447" r:id="rId26"/>
    <p:sldId id="294" r:id="rId27"/>
    <p:sldId id="289" r:id="rId28"/>
    <p:sldId id="302" r:id="rId29"/>
    <p:sldId id="262" r:id="rId30"/>
    <p:sldId id="263" r:id="rId31"/>
    <p:sldId id="264" r:id="rId32"/>
    <p:sldId id="265" r:id="rId33"/>
    <p:sldId id="283" r:id="rId34"/>
    <p:sldId id="277" r:id="rId35"/>
    <p:sldId id="267" r:id="rId36"/>
    <p:sldId id="268" r:id="rId37"/>
    <p:sldId id="269" r:id="rId38"/>
    <p:sldId id="270" r:id="rId39"/>
    <p:sldId id="271" r:id="rId40"/>
    <p:sldId id="280" r:id="rId41"/>
    <p:sldId id="272" r:id="rId42"/>
    <p:sldId id="274" r:id="rId43"/>
    <p:sldId id="273" r:id="rId44"/>
    <p:sldId id="297" r:id="rId45"/>
    <p:sldId id="305" r:id="rId46"/>
    <p:sldId id="279" r:id="rId47"/>
    <p:sldId id="299" r:id="rId48"/>
    <p:sldId id="284" r:id="rId49"/>
    <p:sldId id="285" r:id="rId50"/>
    <p:sldId id="295" r:id="rId51"/>
    <p:sldId id="298" r:id="rId52"/>
    <p:sldId id="311" r:id="rId53"/>
    <p:sldId id="443" r:id="rId54"/>
    <p:sldId id="258" r:id="rId55"/>
    <p:sldId id="414" r:id="rId56"/>
    <p:sldId id="439" r:id="rId57"/>
    <p:sldId id="46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260"/>
            <p14:sldId id="465"/>
            <p14:sldId id="261"/>
            <p14:sldId id="259"/>
          </p14:sldIdLst>
        </p14:section>
        <p14:section name="Presentation" id="{4B81BE2A-B99D-4E1E-BB9D-735D73F7397E}">
          <p14:sldIdLst>
            <p14:sldId id="418"/>
            <p14:sldId id="286"/>
            <p14:sldId id="296"/>
            <p14:sldId id="287"/>
            <p14:sldId id="291"/>
            <p14:sldId id="301"/>
            <p14:sldId id="292"/>
            <p14:sldId id="293"/>
            <p14:sldId id="449"/>
            <p14:sldId id="458"/>
            <p14:sldId id="445"/>
            <p14:sldId id="464"/>
            <p14:sldId id="275"/>
            <p14:sldId id="288"/>
            <p14:sldId id="447"/>
            <p14:sldId id="294"/>
            <p14:sldId id="289"/>
            <p14:sldId id="302"/>
            <p14:sldId id="262"/>
            <p14:sldId id="263"/>
            <p14:sldId id="264"/>
            <p14:sldId id="265"/>
            <p14:sldId id="283"/>
            <p14:sldId id="277"/>
            <p14:sldId id="267"/>
            <p14:sldId id="268"/>
            <p14:sldId id="269"/>
            <p14:sldId id="270"/>
            <p14:sldId id="271"/>
            <p14:sldId id="280"/>
            <p14:sldId id="272"/>
            <p14:sldId id="274"/>
            <p14:sldId id="273"/>
            <p14:sldId id="297"/>
            <p14:sldId id="305"/>
            <p14:sldId id="279"/>
            <p14:sldId id="299"/>
            <p14:sldId id="284"/>
            <p14:sldId id="285"/>
            <p14:sldId id="295"/>
            <p14:sldId id="298"/>
            <p14:sldId id="311"/>
            <p14:sldId id="443"/>
            <p14:sldId id="258"/>
            <p14:sldId id="414"/>
            <p14:sldId id="439"/>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55422" autoAdjust="0"/>
  </p:normalViewPr>
  <p:slideViewPr>
    <p:cSldViewPr snapToGrid="0">
      <p:cViewPr varScale="1">
        <p:scale>
          <a:sx n="64" d="100"/>
          <a:sy n="64" d="100"/>
        </p:scale>
        <p:origin x="2082" y="60"/>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10/22/2020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800" dirty="0"/>
              <a:t>I just want to start by saying I hope everyone is safe and healthy and is doing everything they can do to stay that way, including staying at home and taking all appropriate precautions, even if your local government isn’t insisting you do so. </a:t>
            </a:r>
          </a:p>
          <a:p>
            <a:endParaRPr lang="en-CA" sz="1800" dirty="0"/>
          </a:p>
          <a:p>
            <a:r>
              <a:rPr lang="en-CA" sz="1800" dirty="0"/>
              <a:t>If you’ve become unemployed recently because of the pandemic, please reach out to me on LinkedIn, my wife and I would be happy to share time and resources with you in your job search, she has a lot of experience in this area, and we’d be happy to spend some free time on resume review and interview coaching. We are happy to help.</a:t>
            </a:r>
          </a:p>
          <a:p>
            <a:endParaRPr lang="en-CA" sz="1800" dirty="0"/>
          </a:p>
          <a:p>
            <a:r>
              <a:rPr lang="en-CA" sz="1800" dirty="0"/>
              <a:t>A little about me at the beginning, I’m a Principal Consultant out of Baton Rouge and a Microsoft MVP and more relevant, I have been a SME for item review and an item writer of SQL Server certification exam test questions since 2012, something that does not sound very exciting, but it is still quite informative and useful to me in my career.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95D65-F9D0-489D-BCF8-B935B2E6D2F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5089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So, last question. You’re wondering, with a pandemic, and hurricanes, and between all my hiding under the safety of the covers, how do I take a Microsoft Certification Exam? What testing center in Baton Rouge is even open this week?</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It’s a live proctored exam, which means you’re taking the exam at your home or office, with someone actively watching you via a webcam and listening to you via your computer. In fact this whole process is easiest if you are taking the exam with a laptop with a built-in webcam.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have taken three online exams since the pandemic started. </a:t>
            </a: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2953572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 took the DP-300 and DP-900 beta exams, and it’s been nearly two months and I still don’t know whether I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1158240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1269024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Straight from Microsoft.com, this provided is the “Skills Measured” section of an exam’s website, this is the “domain”.</a:t>
            </a:r>
          </a:p>
          <a:p>
            <a:endParaRPr lang="en-US" sz="1200" dirty="0"/>
          </a:p>
          <a:p>
            <a:r>
              <a:rPr lang="en-US" sz="1200" dirty="0"/>
              <a:t>The “domain” is determined by a group of SMEs before item writing begins, validated by real-life experience.</a:t>
            </a:r>
          </a:p>
          <a:p>
            <a:endParaRPr lang="en-US" sz="1200" dirty="0"/>
          </a:p>
          <a:p>
            <a:r>
              <a:rPr lang="en-US" sz="1200" dirty="0"/>
              <a:t>The “domain” tells the item writer what write about and tells you what to prep for.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1343130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an example for AZ-900, the Azure Fundamentals exam, but there are hours of free interactive training with review quizzes on the website. These free materials aren’t available for all exams yet, but Microsoft’s use of the free built-in browser sandboxes is expanding.</a:t>
            </a:r>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385039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21</a:t>
            </a:fld>
            <a:endParaRPr lang="en-US"/>
          </a:p>
        </p:txBody>
      </p:sp>
    </p:spTree>
    <p:extLst>
      <p:ext uri="{BB962C8B-B14F-4D97-AF65-F5344CB8AC3E}">
        <p14:creationId xmlns:p14="http://schemas.microsoft.com/office/powerpoint/2010/main" val="1751684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exam questions are highly situational. So instead of asking "What is the difference between x and y?" </a:t>
            </a:r>
          </a:p>
          <a:p>
            <a:r>
              <a:rPr lang="en-US" sz="1200" dirty="0"/>
              <a:t>The question will be:</a:t>
            </a:r>
          </a:p>
          <a:p>
            <a:r>
              <a:rPr lang="en-US" sz="1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it’s not just multiple choice questions. Other types such as case studies, build lists, drag and drops, all operate on the same rules and challenge for the writers. But in the end, the challenge remains to create a right path, then, a bunch of incorrect distractors. We’ll talk more about that later.</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22</a:t>
            </a:fld>
            <a:endParaRPr lang="en-US"/>
          </a:p>
        </p:txBody>
      </p:sp>
    </p:spTree>
    <p:extLst>
      <p:ext uri="{BB962C8B-B14F-4D97-AF65-F5344CB8AC3E}">
        <p14:creationId xmlns:p14="http://schemas.microsoft.com/office/powerpoint/2010/main" val="2311957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&lt;click thru slide&gt;</a:t>
            </a:r>
          </a:p>
          <a:p>
            <a:pPr marL="0" indent="0">
              <a:buFont typeface="Arial" panose="020B0604020202020204" pitchFamily="34" charset="0"/>
              <a:buNone/>
            </a:pPr>
            <a:r>
              <a:rPr lang="en-US" b="0" dirty="0">
                <a:solidFill>
                  <a:schemeClr val="tx1"/>
                </a:solidFill>
                <a:latin typeface="+mn-lt"/>
              </a:rPr>
              <a:t>Now, 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r>
              <a:rPr lang="en-US" sz="1200" b="0" dirty="0">
                <a:solidFill>
                  <a:schemeClr val="tx1"/>
                </a:solidFill>
                <a:latin typeface="+mn-lt"/>
              </a:rPr>
              <a:t>Let’s talk about domain drift, it’s a real problem for item writers with complex questions.</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27</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5</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28</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p:txBody>
      </p:sp>
      <p:sp>
        <p:nvSpPr>
          <p:cNvPr id="4" name="Slide Number Placeholder 3"/>
          <p:cNvSpPr>
            <a:spLocks noGrp="1"/>
          </p:cNvSpPr>
          <p:nvPr>
            <p:ph type="sldNum" sz="quarter" idx="5"/>
          </p:nvPr>
        </p:nvSpPr>
        <p:spPr/>
        <p:txBody>
          <a:bodyPr/>
          <a:lstStyle/>
          <a:p>
            <a:fld id="{966FAD78-1551-4070-85DE-2E0D872D5203}" type="slidenum">
              <a:rPr lang="en-US" smtClean="0"/>
              <a:t>39</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40</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&lt;click&gt;Gandalf already owns </a:t>
            </a:r>
            <a:r>
              <a:rPr lang="en-US" dirty="0" err="1"/>
              <a:t>Narya</a:t>
            </a:r>
            <a:r>
              <a:rPr lang="en-US" dirty="0"/>
              <a:t>, the Ring of Fire, one of the three Rings of Power made for the Elves. </a:t>
            </a:r>
          </a:p>
          <a:p>
            <a:endParaRPr lang="en-US" dirty="0"/>
          </a:p>
          <a:p>
            <a:r>
              <a:rPr lang="en-US" dirty="0"/>
              <a:t>&lt;click&gt;</a:t>
            </a:r>
          </a:p>
          <a:p>
            <a:r>
              <a:rPr lang="en-US" dirty="0"/>
              <a:t>Boromir is pretty much planning all along to get the ring back to Gondor. </a:t>
            </a:r>
          </a:p>
          <a:p>
            <a:endParaRPr lang="en-US" dirty="0"/>
          </a:p>
          <a:p>
            <a:r>
              <a:rPr lang="en-US" dirty="0" err="1"/>
              <a:t>Smealol</a:t>
            </a:r>
            <a:r>
              <a:rPr lang="en-US" dirty="0"/>
              <a:t> is tricky because of course you’d rule out Smeagol, he’s been left twisted and consumed by the evil of the One Ring, but again, test questions will not use industry knowledge or assumptions or best practices, the wrong answers have to be 100% incorrect. In this case, &lt;click&gt; Smeagol was not present at the Council of Elrond, making this answer 100% incorrect, leaving nothing to doubt.</a:t>
            </a:r>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44</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Twitter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banned</a:t>
            </a:r>
            <a:r>
              <a:rPr lang="en-US" sz="1200" b="0" i="0" kern="1200" dirty="0">
                <a:solidFill>
                  <a:schemeClr val="tx1"/>
                </a:solidFill>
                <a:effectLst/>
                <a:latin typeface="+mn-lt"/>
                <a:ea typeface="+mn-ea"/>
                <a:cs typeface="+mn-cs"/>
              </a:rPr>
              <a:t> all </a:t>
            </a:r>
            <a:r>
              <a:rPr lang="en-US" sz="1200" b="1" i="0" kern="1200" dirty="0">
                <a:solidFill>
                  <a:schemeClr val="tx1"/>
                </a:solidFill>
                <a:effectLst/>
                <a:latin typeface="+mn-lt"/>
                <a:ea typeface="+mn-ea"/>
                <a:cs typeface="+mn-cs"/>
              </a:rPr>
              <a:t>political ads</a:t>
            </a:r>
            <a:r>
              <a:rPr lang="en-US" sz="1200" b="0" i="0" kern="1200" dirty="0">
                <a:solidFill>
                  <a:schemeClr val="tx1"/>
                </a:solidFill>
                <a:effectLst/>
                <a:latin typeface="+mn-lt"/>
                <a:ea typeface="+mn-ea"/>
                <a:cs typeface="+mn-cs"/>
              </a:rPr>
              <a:t> in October 2019, though Facebook and Facebook-owned Instagram have suggested they will only ban ads during the week before the election. </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45</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47</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50</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6</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0" dirty="0">
                <a:solidFill>
                  <a:schemeClr val="tx1"/>
                </a:solidFill>
                <a:latin typeface="+mn-lt"/>
              </a:rPr>
              <a:t>&lt;read notes&gt; </a:t>
            </a:r>
          </a:p>
          <a:p>
            <a:r>
              <a:rPr lang="en-US" sz="3200" b="0" dirty="0">
                <a:solidFill>
                  <a:schemeClr val="tx1"/>
                </a:solidFill>
                <a:latin typeface="+mn-lt"/>
              </a:rPr>
              <a:t>Microsoft subcontracts out SMEs globally for various phases of question development. Topics are removed from the exam’s </a:t>
            </a:r>
            <a:r>
              <a:rPr lang="en-US" sz="3200" b="0" i="1" dirty="0">
                <a:solidFill>
                  <a:schemeClr val="tx1"/>
                </a:solidFill>
                <a:latin typeface="+mn-lt"/>
              </a:rPr>
              <a:t>domain </a:t>
            </a:r>
            <a:r>
              <a:rPr lang="en-US" sz="3200" b="0" dirty="0">
                <a:solidFill>
                  <a:schemeClr val="tx1"/>
                </a:solidFill>
                <a:latin typeface="+mn-lt"/>
              </a:rPr>
              <a:t>if none of the SMEs present could say they use it in real life. SME’s are asked questions about the value of different technical topics. </a:t>
            </a:r>
          </a:p>
          <a:p>
            <a:r>
              <a:rPr lang="en-US" sz="3200" b="0" dirty="0">
                <a:solidFill>
                  <a:schemeClr val="tx1"/>
                </a:solidFill>
                <a:latin typeface="+mn-lt"/>
              </a:rPr>
              <a:t>Then, how </a:t>
            </a:r>
            <a:r>
              <a:rPr lang="en-US" sz="3200" b="0" i="1" dirty="0">
                <a:solidFill>
                  <a:schemeClr val="tx1"/>
                </a:solidFill>
                <a:latin typeface="+mn-lt"/>
              </a:rPr>
              <a:t>many</a:t>
            </a:r>
            <a:r>
              <a:rPr lang="en-US" sz="32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3200" b="0" dirty="0">
              <a:solidFill>
                <a:schemeClr val="tx1"/>
              </a:solidFill>
              <a:latin typeface="+mn-lt"/>
            </a:endParaRPr>
          </a:p>
          <a:p>
            <a:pPr marL="571500" indent="-571500">
              <a:buFont typeface="Arial" panose="020B0604020202020204" pitchFamily="34" charset="0"/>
              <a:buChar char="•"/>
            </a:pPr>
            <a:r>
              <a:rPr lang="en-US" sz="3200"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sz="3200"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sz="3200" b="0" dirty="0">
                <a:solidFill>
                  <a:schemeClr val="tx1"/>
                </a:solidFill>
                <a:latin typeface="+mn-lt"/>
              </a:rPr>
              <a:t>Then a review process and alpha exam process occur with yet another group of SMEs to fine tune the items.</a:t>
            </a:r>
          </a:p>
          <a:p>
            <a:pPr lvl="0"/>
            <a:r>
              <a:rPr lang="en-US" sz="3200" dirty="0"/>
              <a:t>&lt;click, read slide then notes&gt;</a:t>
            </a:r>
          </a:p>
          <a:p>
            <a:pPr lvl="0"/>
            <a:r>
              <a:rPr lang="en-US" sz="3200" dirty="0"/>
              <a:t>At Microsoft her name is Liberty Munson, she’s got a neat job.</a:t>
            </a:r>
          </a:p>
          <a:p>
            <a:pPr lvl="0"/>
            <a:r>
              <a:rPr lang="en-US" sz="3200" dirty="0"/>
              <a:t>She studies statistical correlation between question success and exam success.</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They’re guessing.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Your comments can contribute to changing/abandoning a question. For example, </a:t>
            </a:r>
            <a:r>
              <a:rPr lang="en-US" sz="2800" dirty="0">
                <a:solidFill>
                  <a:srgbClr val="FF0000"/>
                </a:solidFill>
              </a:rPr>
              <a:t>"Why are you testing this? I'd look this up!“ That kind of comment gets attention.</a:t>
            </a:r>
            <a:endParaRPr lang="en-US" sz="3600" dirty="0">
              <a:solidFill>
                <a:srgbClr val="FF0000"/>
              </a:solidFill>
            </a:endParaRPr>
          </a:p>
          <a:p>
            <a:r>
              <a:rPr lang="en-US" dirty="0"/>
              <a:t>&lt;click to 2&gt;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 This is an example of new product features that are added to an exam without changing the exam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If you’re in consulting, like I am, then classroom training is a double whammy, you’re losing the billable hours and the cost of the training. </a:t>
            </a:r>
          </a:p>
          <a:p>
            <a:pPr lvl="1"/>
            <a:r>
              <a:rPr lang="en-US" sz="4000" dirty="0"/>
              <a:t>&lt;click, read slide&gt;</a:t>
            </a:r>
          </a:p>
          <a:p>
            <a:pPr lvl="1"/>
            <a:endParaRPr lang="en-US" sz="4000" dirty="0"/>
          </a:p>
          <a:p>
            <a:pPr lvl="1"/>
            <a:r>
              <a:rPr lang="en-US" sz="4000" dirty="0"/>
              <a:t>(2020)That said, I highly recommend, for data platform folks, the all-virtual PASS Summit happening this November. It was supposed to happen in Houston, but unfortunately it was cancelled. It’s now quite inexpensive, but same high quality content. But anyway.</a:t>
            </a:r>
          </a:p>
          <a:p>
            <a:pPr lvl="1"/>
            <a:endParaRPr lang="en-US" sz="4000" dirty="0"/>
          </a:p>
          <a:p>
            <a:pPr lvl="1"/>
            <a:r>
              <a:rPr lang="en-US" sz="4000" dirty="0"/>
              <a:t>Tips on travel conferences:</a:t>
            </a:r>
          </a:p>
          <a:p>
            <a:pPr lvl="1"/>
            <a:r>
              <a:rPr lang="en-US" sz="4000" dirty="0"/>
              <a:t>1. Require knowledge transfer afterwards. It makes the notes the attendee takes a little more detail oriented.</a:t>
            </a:r>
          </a:p>
          <a:p>
            <a:pPr lvl="1"/>
            <a:r>
              <a:rPr lang="en-US" sz="4000" dirty="0"/>
              <a:t>And another Tip: Require proof of hands-on-lab completion when sending employees off, or specific technology goals. Lots of big conferences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3872769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isn’t new, in the last generation of SQL exams, before the big push for Azure content, to get the SQL Server MCSA, you need to know how to build end-to-end Business Intelligence, SSIS, SSRS, SSAS, in addition to the expected administration and querying</a:t>
            </a:r>
            <a:r>
              <a:rPr lang="en-US" sz="1400" b="0" dirty="0">
                <a:solidFill>
                  <a:schemeClr val="tx1"/>
                </a:solidFill>
                <a:latin typeface="+mn-lt"/>
              </a:rPr>
              <a:t>. </a:t>
            </a:r>
            <a:endParaRPr lang="en-US" sz="1400" dirty="0"/>
          </a:p>
          <a:p>
            <a:endParaRPr lang="en-US" sz="14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1442914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24756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30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10/22/2020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10/22/2020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10/22/2020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10/22/2020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10/22/2020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10/22/2020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596900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891245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817833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231698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10/22/2020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4037916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10/22/2020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6384149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10/22/2020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006551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863984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6317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10/22/2020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494419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574435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2" name="TextBox 1"/>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32668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4" name="TextBox 3"/>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6" name="TextBox 5"/>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95080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3" name="TextBox 12"/>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40197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2" name="TextBox 11"/>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3" name="TextBox 12"/>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08650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29306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1" name="TextBox 10"/>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575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2229" y="316196"/>
            <a:ext cx="4622123" cy="714092"/>
          </a:xfrm>
          <a:prstGeom prst="rect">
            <a:avLst/>
          </a:prstGeom>
        </p:spPr>
      </p:pic>
    </p:spTree>
    <p:extLst>
      <p:ext uri="{BB962C8B-B14F-4D97-AF65-F5344CB8AC3E}">
        <p14:creationId xmlns:p14="http://schemas.microsoft.com/office/powerpoint/2010/main" val="29248295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41673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10/22/2020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215502643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noFill/>
        </p:spPr>
        <p:txBody>
          <a:bodyPr tIns="91440" bIns="91440" anchor="t" anchorCtr="0">
            <a:spAutoFit/>
          </a:bodyPr>
          <a:lstStyle>
            <a:lvl1pPr algn="ctr">
              <a:defRPr sz="6600"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4" y="5934101"/>
            <a:ext cx="513478" cy="513478"/>
          </a:xfrm>
          <a:prstGeom prst="rect">
            <a:avLst/>
          </a:prstGeom>
        </p:spPr>
      </p:pic>
    </p:spTree>
    <p:extLst>
      <p:ext uri="{BB962C8B-B14F-4D97-AF65-F5344CB8AC3E}">
        <p14:creationId xmlns:p14="http://schemas.microsoft.com/office/powerpoint/2010/main" val="18972002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1564156409"/>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360754"/>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38200" y="1578679"/>
            <a:ext cx="10515600" cy="3825834"/>
          </a:xfrm>
        </p:spPr>
        <p:txBody>
          <a:bodyPr/>
          <a:lstStyle>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29505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620" y="436026"/>
            <a:ext cx="5378548" cy="535531"/>
          </a:xfrm>
        </p:spPr>
        <p:txBody>
          <a:bodyPr>
            <a:spAutoFit/>
          </a:bodyPr>
          <a:lstStyle>
            <a:lvl1pPr>
              <a:defRPr sz="32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071100" y="0"/>
            <a:ext cx="6120900" cy="6858000"/>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4713" y="6428059"/>
            <a:ext cx="1422196" cy="219721"/>
          </a:xfrm>
          <a:prstGeom prst="rect">
            <a:avLst/>
          </a:prstGeom>
        </p:spPr>
      </p:pic>
      <p:sp>
        <p:nvSpPr>
          <p:cNvPr id="6" name="Text Placeholder 5"/>
          <p:cNvSpPr>
            <a:spLocks noGrp="1"/>
          </p:cNvSpPr>
          <p:nvPr>
            <p:ph type="body" sz="quarter" idx="11"/>
          </p:nvPr>
        </p:nvSpPr>
        <p:spPr>
          <a:xfrm>
            <a:off x="925811" y="2101056"/>
            <a:ext cx="4103687" cy="2655887"/>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849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38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72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40480505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589954" y="5696243"/>
            <a:ext cx="3926834" cy="705838"/>
          </a:xfrm>
          <a:prstGeom prst="rect">
            <a:avLst/>
          </a:prstGeom>
        </p:spPr>
      </p:pic>
    </p:spTree>
    <p:extLst>
      <p:ext uri="{BB962C8B-B14F-4D97-AF65-F5344CB8AC3E}">
        <p14:creationId xmlns:p14="http://schemas.microsoft.com/office/powerpoint/2010/main" val="4002387135"/>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84908"/>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38200" y="1769269"/>
            <a:ext cx="5157787"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593181"/>
            <a:ext cx="5157787"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0612" y="1769269"/>
            <a:ext cx="5183188"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2593181"/>
            <a:ext cx="5183188"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87733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10/22/2020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175272"/>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1136416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3977590645"/>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04336" y="3378275"/>
            <a:ext cx="4601363" cy="698950"/>
          </a:xfrm>
          <a:prstGeom prst="rect">
            <a:avLst/>
          </a:prstGeom>
        </p:spPr>
      </p:pic>
    </p:spTree>
    <p:extLst>
      <p:ext uri="{BB962C8B-B14F-4D97-AF65-F5344CB8AC3E}">
        <p14:creationId xmlns:p14="http://schemas.microsoft.com/office/powerpoint/2010/main" val="42750315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0" y="0"/>
            <a:ext cx="12191999"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8299" y="1719730"/>
            <a:ext cx="2775823" cy="2775823"/>
          </a:xfrm>
          <a:prstGeom prst="rect">
            <a:avLst/>
          </a:prstGeom>
        </p:spPr>
      </p:pic>
      <p:sp>
        <p:nvSpPr>
          <p:cNvPr id="5" name="TextBox 4"/>
          <p:cNvSpPr txBox="1"/>
          <p:nvPr/>
        </p:nvSpPr>
        <p:spPr>
          <a:xfrm>
            <a:off x="4351183" y="4522614"/>
            <a:ext cx="4313131"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72369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©2016</a:t>
            </a:r>
            <a:r>
              <a:rPr lang="en-US" sz="686" baseline="0" dirty="0">
                <a:gradFill>
                  <a:gsLst>
                    <a:gs pos="0">
                      <a:schemeClr val="tx1"/>
                    </a:gs>
                    <a:gs pos="100000">
                      <a:schemeClr val="tx1"/>
                    </a:gs>
                  </a:gsLst>
                  <a:lin ang="5400000" scaled="0"/>
                </a:gradFill>
                <a:cs typeface="Segoe UI" pitchFamily="34" charset="0"/>
              </a:rPr>
              <a:t> Marquam</a:t>
            </a:r>
            <a:r>
              <a:rPr lang="en-US" sz="686"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697864" y="3363133"/>
            <a:ext cx="4622123" cy="714092"/>
          </a:xfrm>
          <a:prstGeom prst="rect">
            <a:avLst/>
          </a:prstGeom>
        </p:spPr>
      </p:pic>
    </p:spTree>
    <p:extLst>
      <p:ext uri="{BB962C8B-B14F-4D97-AF65-F5344CB8AC3E}">
        <p14:creationId xmlns:p14="http://schemas.microsoft.com/office/powerpoint/2010/main" val="4776401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sp>
        <p:nvSpPr>
          <p:cNvPr id="2554" name="Rectangle 2553"/>
          <p:cNvSpPr/>
          <p:nvPr/>
        </p:nvSpPr>
        <p:spPr bwMode="auto">
          <a:xfrm>
            <a:off x="1" y="0"/>
            <a:ext cx="12192000" cy="68580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032138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4570" y="1690688"/>
            <a:ext cx="7151167" cy="4486653"/>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415737" y="1690688"/>
            <a:ext cx="4508581" cy="4461231"/>
          </a:xfrm>
        </p:spPr>
        <p:txBody>
          <a:bodyPr/>
          <a:lstStyle>
            <a:lvl1pPr marL="0" indent="0">
              <a:lnSpc>
                <a:spcPct val="100000"/>
              </a:lnSpc>
              <a:spcBef>
                <a:spcPts val="1961"/>
              </a:spcBef>
              <a:buFontTx/>
              <a:buNone/>
              <a:defRPr sz="3137">
                <a:solidFill>
                  <a:schemeClr val="accent3"/>
                </a:solidFill>
              </a:defRPr>
            </a:lvl1pPr>
            <a:lvl2pPr marL="336145" indent="0">
              <a:lnSpc>
                <a:spcPct val="100000"/>
              </a:lnSpc>
              <a:spcBef>
                <a:spcPts val="1961"/>
              </a:spcBef>
              <a:buFontTx/>
              <a:buNone/>
              <a:defRPr>
                <a:latin typeface="Segoe UI Light" charset="0"/>
                <a:ea typeface="Segoe UI Light" charset="0"/>
                <a:cs typeface="Segoe UI Light" charset="0"/>
              </a:defRPr>
            </a:lvl2pPr>
            <a:lvl3pPr marL="560241" indent="0">
              <a:lnSpc>
                <a:spcPct val="100000"/>
              </a:lnSpc>
              <a:spcBef>
                <a:spcPts val="1961"/>
              </a:spcBef>
              <a:buFontTx/>
              <a:buNone/>
              <a:defRPr>
                <a:latin typeface="Segoe UI Light" charset="0"/>
                <a:ea typeface="Segoe UI Light" charset="0"/>
                <a:cs typeface="Segoe UI Light" charset="0"/>
              </a:defRPr>
            </a:lvl3pPr>
            <a:lvl4pPr marL="784338" indent="0">
              <a:lnSpc>
                <a:spcPct val="100000"/>
              </a:lnSpc>
              <a:spcBef>
                <a:spcPts val="1961"/>
              </a:spcBef>
              <a:buFontTx/>
              <a:buNone/>
              <a:defRPr>
                <a:latin typeface="Segoe UI Light" charset="0"/>
                <a:ea typeface="Segoe UI Light" charset="0"/>
                <a:cs typeface="Segoe UI Light" charset="0"/>
              </a:defRPr>
            </a:lvl4pPr>
            <a:lvl5pPr marL="1008435" indent="0">
              <a:lnSpc>
                <a:spcPct val="100000"/>
              </a:lnSpc>
              <a:spcBef>
                <a:spcPts val="196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8" name="Title Placeholder 1"/>
          <p:cNvSpPr>
            <a:spLocks noGrp="1"/>
          </p:cNvSpPr>
          <p:nvPr>
            <p:ph type="title" hasCustomPrompt="1"/>
          </p:nvPr>
        </p:nvSpPr>
        <p:spPr>
          <a:xfrm>
            <a:off x="304800" y="4763"/>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2325314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690688"/>
            <a:ext cx="6751518" cy="448682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415737" y="1690688"/>
            <a:ext cx="4508581" cy="4461231"/>
          </a:xfrm>
        </p:spPr>
        <p:txBody>
          <a:bodyPr/>
          <a:lstStyle>
            <a:lvl1pPr marL="0" indent="0">
              <a:lnSpc>
                <a:spcPct val="100000"/>
              </a:lnSpc>
              <a:spcBef>
                <a:spcPts val="1961"/>
              </a:spcBef>
              <a:buFontTx/>
              <a:buNone/>
              <a:defRPr lang="en-US" sz="2353" kern="1200" dirty="0" smtClean="0">
                <a:solidFill>
                  <a:schemeClr val="accent3"/>
                </a:solidFill>
                <a:latin typeface="Segoe UI Light" charset="0"/>
                <a:ea typeface="Segoe UI Light" charset="0"/>
                <a:cs typeface="Segoe UI Light" charset="0"/>
              </a:defRPr>
            </a:lvl1pPr>
            <a:lvl2pPr marL="336145" indent="0">
              <a:lnSpc>
                <a:spcPct val="100000"/>
              </a:lnSpc>
              <a:spcBef>
                <a:spcPts val="1961"/>
              </a:spcBef>
              <a:buFontTx/>
              <a:buNone/>
              <a:defRPr lang="en-US" sz="1921" b="0" kern="1200" dirty="0" smtClean="0">
                <a:solidFill>
                  <a:schemeClr val="tx1"/>
                </a:solidFill>
                <a:latin typeface="Segoe UI Light" charset="0"/>
                <a:ea typeface="Segoe UI Light" charset="0"/>
                <a:cs typeface="Segoe UI Light"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9"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1332886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957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theme" Target="../theme/theme7.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10/22/2020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10/22/2020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17EF5-1FC3-49D4-99F3-3C6C642CE8C3}" type="datetimeFigureOut">
              <a:rPr lang="en-US" smtClean="0"/>
              <a:t>10/22/2020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238642519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378660383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Lst>
  <p:txStyles>
    <p:titleStyle>
      <a:lvl1pPr algn="l" defTabSz="914400" rtl="0" eaLnBrk="1" latinLnBrk="0" hangingPunct="1">
        <a:lnSpc>
          <a:spcPct val="90000"/>
        </a:lnSpc>
        <a:spcBef>
          <a:spcPct val="0"/>
        </a:spcBef>
        <a:buNone/>
        <a:defRPr sz="3200" kern="1200">
          <a:solidFill>
            <a:schemeClr val="accent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learn/certifications/skillingoffer"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hyperlink" Target="https://www.surveymonkey.com/r/PSKT9VC" TargetMode="External"/><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xml"/><Relationship Id="rId1" Type="http://schemas.openxmlformats.org/officeDocument/2006/relationships/slideLayout" Target="../slideLayouts/slideLayout57.xml"/><Relationship Id="rId4" Type="http://schemas.openxmlformats.org/officeDocument/2006/relationships/image" Target="../media/image3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www.microsoft.com/en-us/learning/browse-all-certifications.aspx" TargetMode="External"/><Relationship Id="rId5" Type="http://schemas.openxmlformats.org/officeDocument/2006/relationships/hyperlink" Target="https://www.microsoft.com/en-us/learning/exam-98-364.aspx" TargetMode="External"/><Relationship Id="rId4" Type="http://schemas.openxmlformats.org/officeDocument/2006/relationships/hyperlink" Target="https://www.microsoft.com/en-ca/learning/sql-certification.aspx"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48.xml"/><Relationship Id="rId5" Type="http://schemas.openxmlformats.org/officeDocument/2006/relationships/image" Target="../media/image46.jpeg"/><Relationship Id="rId4" Type="http://schemas.openxmlformats.org/officeDocument/2006/relationships/hyperlink" Target="https://www.thewallsproject.org/programs/futures_fund/"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8.xml"/><Relationship Id="rId1" Type="http://schemas.openxmlformats.org/officeDocument/2006/relationships/slideLayout" Target="../slideLayouts/slideLayout49.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certification.comptia.org/docs/default-source/downloadablefiles/hr-perceptions-of-it-training-and-certification.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4790419" y="3724652"/>
            <a:ext cx="2599364" cy="1313631"/>
          </a:xfrm>
        </p:spPr>
        <p:txBody>
          <a:bodyPr>
            <a:normAutofit/>
          </a:bodyPr>
          <a:lstStyle/>
          <a:p>
            <a:pPr algn="ctr"/>
            <a:r>
              <a:rPr lang="en-US" dirty="0"/>
              <a:t>#1000</a:t>
            </a:r>
            <a:br>
              <a:rPr lang="en-US" dirty="0"/>
            </a:br>
            <a:r>
              <a:rPr lang="en-US" dirty="0"/>
              <a:t>Oregon</a:t>
            </a:r>
          </a:p>
        </p:txBody>
      </p:sp>
      <p:pic>
        <p:nvPicPr>
          <p:cNvPr id="5" name="Picture 4" descr="Icon&#10;&#10;Description automatically generated">
            <a:extLst>
              <a:ext uri="{FF2B5EF4-FFF2-40B4-BE49-F238E27FC236}">
                <a16:creationId xmlns:a16="http://schemas.microsoft.com/office/drawing/2014/main" id="{6A7AA3B2-136B-4FB2-A572-D9D21B2BF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056" y="763689"/>
            <a:ext cx="2857899" cy="2857899"/>
          </a:xfrm>
          <a:prstGeom prst="rect">
            <a:avLst/>
          </a:prstGeom>
        </p:spPr>
      </p:pic>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29" y="5315952"/>
            <a:ext cx="1400306" cy="491336"/>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0034" y="5370453"/>
            <a:ext cx="1829799" cy="432824"/>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5384" y="4506494"/>
            <a:ext cx="2160742" cy="2160742"/>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50160" y="4694378"/>
            <a:ext cx="2599364" cy="1732909"/>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0961" y="5391399"/>
            <a:ext cx="2057908" cy="338869"/>
          </a:xfrm>
          <a:prstGeom prst="rect">
            <a:avLst/>
          </a:prstGeom>
        </p:spPr>
      </p:pic>
    </p:spTree>
    <p:extLst>
      <p:ext uri="{BB962C8B-B14F-4D97-AF65-F5344CB8AC3E}">
        <p14:creationId xmlns:p14="http://schemas.microsoft.com/office/powerpoint/2010/main" val="1095115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900" dirty="0"/>
              <a:t>Exams target people with at least 2+yrs experience.</a:t>
            </a:r>
          </a:p>
          <a:p>
            <a:pPr>
              <a:lnSpc>
                <a:spcPct val="100000"/>
              </a:lnSpc>
            </a:pPr>
            <a:r>
              <a:rPr lang="en-US" sz="3900" dirty="0"/>
              <a:t>MCSE-track exams are for 5+yrs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Pay the exam fees. Even if they fail.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773659" y="762000"/>
            <a:ext cx="10644682" cy="5985266"/>
          </a:xfrm>
          <a:prstGeom prst="rect">
            <a:avLst/>
          </a:prstGeom>
        </p:spPr>
      </p:pic>
    </p:spTree>
    <p:extLst>
      <p:ext uri="{BB962C8B-B14F-4D97-AF65-F5344CB8AC3E}">
        <p14:creationId xmlns:p14="http://schemas.microsoft.com/office/powerpoint/2010/main" val="3755933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15</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$15USD Exam Offer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16</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a:solidFill>
                  <a:schemeClr val="tx1"/>
                </a:solidFill>
                <a:latin typeface="+mn-lt"/>
              </a:rPr>
              <a:t>Through 2020 </a:t>
            </a:r>
            <a:r>
              <a:rPr lang="en-US" sz="3600" b="0" dirty="0">
                <a:solidFill>
                  <a:schemeClr val="tx1"/>
                </a:solidFill>
                <a:latin typeface="+mn-lt"/>
              </a:rPr>
              <a:t>anyone unemployed or furloughed due to COVID-19 can schedule one Microsoft Cert Exam for $15.</a:t>
            </a:r>
          </a:p>
          <a:p>
            <a:endParaRPr lang="en-US" sz="3600" b="0" dirty="0">
              <a:solidFill>
                <a:schemeClr val="tx1"/>
              </a:solidFill>
              <a:latin typeface="+mn-lt"/>
            </a:endParaRPr>
          </a:p>
          <a:p>
            <a:r>
              <a:rPr lang="en-US" sz="3600" b="0" dirty="0">
                <a:solidFill>
                  <a:schemeClr val="tx1"/>
                </a:solidFill>
                <a:latin typeface="+mn-lt"/>
              </a:rPr>
              <a:t>Offer here: </a:t>
            </a:r>
            <a:r>
              <a:rPr lang="en-US" sz="2400" b="0" dirty="0">
                <a:solidFill>
                  <a:schemeClr val="tx1"/>
                </a:solidFill>
                <a:latin typeface="+mn-lt"/>
                <a:hlinkClick r:id="rId3"/>
              </a:rPr>
              <a:t>https://docs.microsoft.com/en-us/learn/certifications/skillingoffer</a:t>
            </a:r>
            <a:endParaRPr lang="en-US" sz="2400" b="0" dirty="0">
              <a:solidFill>
                <a:schemeClr val="tx1"/>
              </a:solidFill>
              <a:latin typeface="+mn-lt"/>
            </a:endParaRPr>
          </a:p>
          <a:p>
            <a:endParaRPr lang="en-US" sz="2400" b="0" dirty="0">
              <a:solidFill>
                <a:schemeClr val="tx1"/>
              </a:solidFill>
              <a:latin typeface="+mn-lt"/>
            </a:endParaRPr>
          </a:p>
          <a:p>
            <a:endParaRPr lang="en-US" sz="2400" b="0" dirty="0">
              <a:solidFill>
                <a:schemeClr val="tx1"/>
              </a:solidFill>
              <a:latin typeface="+mn-lt"/>
            </a:endParaRPr>
          </a:p>
        </p:txBody>
      </p:sp>
    </p:spTree>
    <p:extLst>
      <p:ext uri="{BB962C8B-B14F-4D97-AF65-F5344CB8AC3E}">
        <p14:creationId xmlns:p14="http://schemas.microsoft.com/office/powerpoint/2010/main" val="25575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A79155-F1B1-43AF-B1A6-73D78FE9E406}"/>
              </a:ext>
            </a:extLst>
          </p:cNvPr>
          <p:cNvPicPr>
            <a:picLocks noChangeAspect="1"/>
          </p:cNvPicPr>
          <p:nvPr/>
        </p:nvPicPr>
        <p:blipFill>
          <a:blip r:embed="rId3"/>
          <a:stretch>
            <a:fillRect/>
          </a:stretch>
        </p:blipFill>
        <p:spPr>
          <a:xfrm>
            <a:off x="2901103" y="599090"/>
            <a:ext cx="5344262" cy="6258910"/>
          </a:xfrm>
          <a:prstGeom prst="rect">
            <a:avLst/>
          </a:prstGeom>
        </p:spPr>
      </p:pic>
      <p:sp>
        <p:nvSpPr>
          <p:cNvPr id="2" name="Title 1"/>
          <p:cNvSpPr>
            <a:spLocks noGrp="1"/>
          </p:cNvSpPr>
          <p:nvPr>
            <p:ph type="title"/>
          </p:nvPr>
        </p:nvSpPr>
        <p:spPr/>
        <p:txBody>
          <a:bodyPr/>
          <a:lstStyle/>
          <a:p>
            <a:r>
              <a:rPr lang="en-US" dirty="0"/>
              <a:t>What Is On a Cert Exam?</a:t>
            </a:r>
          </a:p>
        </p:txBody>
      </p:sp>
      <p:sp>
        <p:nvSpPr>
          <p:cNvPr id="7" name="Rectangle 6">
            <a:extLst>
              <a:ext uri="{FF2B5EF4-FFF2-40B4-BE49-F238E27FC236}">
                <a16:creationId xmlns:a16="http://schemas.microsoft.com/office/drawing/2014/main" id="{33799615-7B8C-48AC-BC5A-A32CFE850FD6}"/>
              </a:ext>
            </a:extLst>
          </p:cNvPr>
          <p:cNvSpPr/>
          <p:nvPr/>
        </p:nvSpPr>
        <p:spPr>
          <a:xfrm>
            <a:off x="8245365" y="6611402"/>
            <a:ext cx="3946635" cy="230832"/>
          </a:xfrm>
          <a:prstGeom prst="rect">
            <a:avLst/>
          </a:prstGeom>
        </p:spPr>
        <p:txBody>
          <a:bodyPr wrap="square">
            <a:spAutoFit/>
          </a:bodyPr>
          <a:lstStyle/>
          <a:p>
            <a:r>
              <a:rPr lang="en-US" sz="900" dirty="0">
                <a:hlinkClick r:id="rId4"/>
              </a:rPr>
              <a:t>https://docs.microsoft.com/en-us/learn/certifications/azure-data-fundamentals</a:t>
            </a:r>
            <a:endParaRPr lang="en-US" sz="900" dirty="0"/>
          </a:p>
        </p:txBody>
      </p:sp>
    </p:spTree>
    <p:extLst>
      <p:ext uri="{BB962C8B-B14F-4D97-AF65-F5344CB8AC3E}">
        <p14:creationId xmlns:p14="http://schemas.microsoft.com/office/powerpoint/2010/main" val="904721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800" dirty="0"/>
              <a:t>Study by doing.</a:t>
            </a:r>
          </a:p>
          <a:p>
            <a:pPr lvl="1"/>
            <a:r>
              <a:rPr lang="en-US" sz="4000" dirty="0"/>
              <a:t>Review the domain. Unfamiliar features? Questions? “Lab it out!” </a:t>
            </a:r>
          </a:p>
          <a:p>
            <a:pPr lvl="1"/>
            <a:r>
              <a:rPr lang="en-US" sz="4000" dirty="0"/>
              <a:t>Microsoft’s training content on Azure topics is good, with </a:t>
            </a:r>
            <a:r>
              <a:rPr lang="en-US" sz="4000" b="1" dirty="0"/>
              <a:t>in-browser free sandboxes.</a:t>
            </a:r>
            <a:endParaRPr lang="en-US" sz="4000" dirty="0"/>
          </a:p>
          <a:p>
            <a:pPr marL="457200" lvl="1" indent="0">
              <a:buNone/>
            </a:pPr>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pic>
        <p:nvPicPr>
          <p:cNvPr id="6" name="Picture 5">
            <a:extLst>
              <a:ext uri="{FF2B5EF4-FFF2-40B4-BE49-F238E27FC236}">
                <a16:creationId xmlns:a16="http://schemas.microsoft.com/office/drawing/2014/main" id="{6F447C2F-BED1-4598-B509-90914B618DF9}"/>
              </a:ext>
            </a:extLst>
          </p:cNvPr>
          <p:cNvPicPr>
            <a:picLocks noChangeAspect="1"/>
          </p:cNvPicPr>
          <p:nvPr/>
        </p:nvPicPr>
        <p:blipFill>
          <a:blip r:embed="rId3"/>
          <a:stretch>
            <a:fillRect/>
          </a:stretch>
        </p:blipFill>
        <p:spPr>
          <a:xfrm>
            <a:off x="5354006" y="579135"/>
            <a:ext cx="6329994" cy="6310397"/>
          </a:xfrm>
          <a:prstGeom prst="rect">
            <a:avLst/>
          </a:prstGeom>
        </p:spPr>
      </p:pic>
      <p:sp>
        <p:nvSpPr>
          <p:cNvPr id="7" name="Rectangle 6">
            <a:extLst>
              <a:ext uri="{FF2B5EF4-FFF2-40B4-BE49-F238E27FC236}">
                <a16:creationId xmlns:a16="http://schemas.microsoft.com/office/drawing/2014/main" id="{DC188135-D512-4A1D-B71D-9D18BFA414D3}"/>
              </a:ext>
            </a:extLst>
          </p:cNvPr>
          <p:cNvSpPr/>
          <p:nvPr/>
        </p:nvSpPr>
        <p:spPr>
          <a:xfrm>
            <a:off x="0" y="6211669"/>
            <a:ext cx="6096000" cy="261610"/>
          </a:xfrm>
          <a:prstGeom prst="rect">
            <a:avLst/>
          </a:prstGeom>
        </p:spPr>
        <p:txBody>
          <a:bodyPr>
            <a:spAutoFit/>
          </a:bodyPr>
          <a:lstStyle/>
          <a:p>
            <a:r>
              <a:rPr lang="en-US" sz="1100" dirty="0">
                <a:hlinkClick r:id="rId4"/>
              </a:rPr>
              <a:t>https://docs.microsoft.com/en-us/learn/certifications/azure-data-fundamentals</a:t>
            </a:r>
            <a:endParaRPr lang="en-US" sz="1100" dirty="0"/>
          </a:p>
        </p:txBody>
      </p:sp>
    </p:spTree>
    <p:extLst>
      <p:ext uri="{BB962C8B-B14F-4D97-AF65-F5344CB8AC3E}">
        <p14:creationId xmlns:p14="http://schemas.microsoft.com/office/powerpoint/2010/main" val="252919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E2C9-421E-4DB6-B004-AFB0D49F04A4}"/>
              </a:ext>
            </a:extLst>
          </p:cNvPr>
          <p:cNvSpPr>
            <a:spLocks noGrp="1"/>
          </p:cNvSpPr>
          <p:nvPr>
            <p:ph type="title"/>
          </p:nvPr>
        </p:nvSpPr>
        <p:spPr>
          <a:xfrm>
            <a:off x="516869" y="232222"/>
            <a:ext cx="9466296" cy="2163737"/>
          </a:xfrm>
        </p:spPr>
        <p:txBody>
          <a:bodyPr/>
          <a:lstStyle/>
          <a:p>
            <a:r>
              <a:rPr lang="en-US" dirty="0"/>
              <a:t>Looking to expand your technical skills?</a:t>
            </a:r>
          </a:p>
        </p:txBody>
      </p:sp>
      <p:sp>
        <p:nvSpPr>
          <p:cNvPr id="3" name="Content Placeholder 2">
            <a:extLst>
              <a:ext uri="{FF2B5EF4-FFF2-40B4-BE49-F238E27FC236}">
                <a16:creationId xmlns:a16="http://schemas.microsoft.com/office/drawing/2014/main" id="{90278844-7632-4742-B39D-EFAC70376DAD}"/>
              </a:ext>
            </a:extLst>
          </p:cNvPr>
          <p:cNvSpPr>
            <a:spLocks noGrp="1"/>
          </p:cNvSpPr>
          <p:nvPr>
            <p:ph idx="4294967295"/>
          </p:nvPr>
        </p:nvSpPr>
        <p:spPr>
          <a:xfrm>
            <a:off x="636606" y="2178954"/>
            <a:ext cx="10440365" cy="3209061"/>
          </a:xfrm>
        </p:spPr>
        <p:txBody>
          <a:bodyPr>
            <a:normAutofit fontScale="92500" lnSpcReduction="10000"/>
          </a:bodyPr>
          <a:lstStyle/>
          <a:p>
            <a:r>
              <a:rPr lang="en-US" dirty="0"/>
              <a:t>Check out Microsoft’s “</a:t>
            </a:r>
            <a:r>
              <a:rPr lang="en-US" b="1" dirty="0"/>
              <a:t>Dashboard in a Day</a:t>
            </a:r>
            <a:r>
              <a:rPr lang="en-US" dirty="0"/>
              <a:t>”, “</a:t>
            </a:r>
            <a:r>
              <a:rPr lang="en-US" b="1" dirty="0"/>
              <a:t>App in a Day</a:t>
            </a:r>
            <a:r>
              <a:rPr lang="en-US" dirty="0"/>
              <a:t>” and other brand new “in a Day” trainings </a:t>
            </a:r>
          </a:p>
          <a:p>
            <a:pPr marL="0" indent="0">
              <a:buNone/>
            </a:pPr>
            <a:endParaRPr lang="en-US" dirty="0"/>
          </a:p>
          <a:p>
            <a:r>
              <a:rPr lang="en-US" dirty="0"/>
              <a:t>Hosted every week by Microsoft Partners around the world, including Marquam</a:t>
            </a:r>
          </a:p>
          <a:p>
            <a:pPr marL="0" indent="0">
              <a:buNone/>
            </a:pPr>
            <a:endParaRPr lang="en-US" dirty="0"/>
          </a:p>
          <a:p>
            <a:r>
              <a:rPr lang="en-US" dirty="0"/>
              <a:t>Ask your preferred local Microsoft Partner or sign up at marquam.com/events or info@marquam.com </a:t>
            </a:r>
          </a:p>
          <a:p>
            <a:pPr marL="0" indent="0">
              <a:buNone/>
            </a:pPr>
            <a:endParaRPr lang="en-US" dirty="0"/>
          </a:p>
          <a:p>
            <a:endParaRPr lang="en-US" dirty="0"/>
          </a:p>
        </p:txBody>
      </p:sp>
    </p:spTree>
    <p:extLst>
      <p:ext uri="{BB962C8B-B14F-4D97-AF65-F5344CB8AC3E}">
        <p14:creationId xmlns:p14="http://schemas.microsoft.com/office/powerpoint/2010/main" val="3761270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a:bodyPr>
          <a:lstStyle/>
          <a:p>
            <a:r>
              <a:rPr lang="en-US" sz="4400" dirty="0"/>
              <a:t>Study by doing.</a:t>
            </a:r>
          </a:p>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Build one, it’s educational.</a:t>
            </a:r>
          </a:p>
          <a:p>
            <a:pPr lvl="1"/>
            <a:r>
              <a:rPr lang="en-US" sz="4000" dirty="0"/>
              <a:t>Invest significant time in your career.</a:t>
            </a:r>
          </a:p>
          <a:p>
            <a:pPr lvl="1"/>
            <a:r>
              <a:rPr lang="en-US" sz="4000" dirty="0"/>
              <a:t>Have a lab environment installed on your work/home PCs, or use Azure. (Free credits for students, new accounts, MSDN, etc.)</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a:bodyPr>
          <a:lstStyle/>
          <a:p>
            <a:r>
              <a:rPr lang="en-US" sz="4000" dirty="0"/>
              <a:t>The exam questions are highly situational.</a:t>
            </a:r>
          </a:p>
          <a:p>
            <a:r>
              <a:rPr lang="en-US" sz="4000" dirty="0"/>
              <a:t>You are doing something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Real Answer Options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a:p>
        </p:txBody>
      </p:sp>
      <p:sp>
        <p:nvSpPr>
          <p:cNvPr id="6" name="Title 4"/>
          <p:cNvSpPr txBox="1">
            <a:spLocks/>
          </p:cNvSpPr>
          <p:nvPr/>
        </p:nvSpPr>
        <p:spPr>
          <a:xfrm>
            <a:off x="285980" y="839972"/>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br>
              <a:rPr lang="en-US" b="0" dirty="0">
                <a:solidFill>
                  <a:schemeClr val="tx1"/>
                </a:solidFill>
                <a:latin typeface="+mn-lt"/>
              </a:rPr>
            </a:br>
            <a:r>
              <a:rPr lang="en-US"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we can't make stuff up.</a:t>
            </a:r>
            <a:r>
              <a:rPr lang="en-US" b="0" dirty="0">
                <a:solidFill>
                  <a:schemeClr val="tx1"/>
                </a:solidFill>
                <a:latin typeface="+mn-lt"/>
              </a:rPr>
              <a:t> 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“CHECKSUM Recovery Model”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25</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Distractors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285981" y="849117"/>
            <a:ext cx="11518092"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579739" y="190764"/>
            <a:ext cx="11004680" cy="1298921"/>
          </a:xfrm>
        </p:spPr>
        <p:txBody>
          <a:bodyPr>
            <a:normAutofit/>
          </a:bodyPr>
          <a:lstStyle/>
          <a:p>
            <a:r>
              <a:rPr lang="en-US" dirty="0"/>
              <a:t>Want to provide feedback on the presentation?</a:t>
            </a:r>
          </a:p>
        </p:txBody>
      </p:sp>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629" y="5921527"/>
            <a:ext cx="1400306" cy="491336"/>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0034" y="5976028"/>
            <a:ext cx="1829799" cy="432824"/>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5384" y="5112069"/>
            <a:ext cx="2160742" cy="2160742"/>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50160" y="5299953"/>
            <a:ext cx="2599364" cy="1732909"/>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0961" y="5996974"/>
            <a:ext cx="2057908" cy="338869"/>
          </a:xfrm>
          <a:prstGeom prst="rect">
            <a:avLst/>
          </a:prstGeom>
        </p:spPr>
      </p:pic>
      <p:pic>
        <p:nvPicPr>
          <p:cNvPr id="2" name="Picture 1" descr="Qr code&#10;&#10;Description automatically generated">
            <a:extLst>
              <a:ext uri="{FF2B5EF4-FFF2-40B4-BE49-F238E27FC236}">
                <a16:creationId xmlns:a16="http://schemas.microsoft.com/office/drawing/2014/main" id="{09AEE417-40AE-4B54-9458-05CEDA63C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1437" y="2305729"/>
            <a:ext cx="2901283" cy="2901283"/>
          </a:xfrm>
          <a:prstGeom prst="rect">
            <a:avLst/>
          </a:prstGeom>
        </p:spPr>
      </p:pic>
      <p:sp>
        <p:nvSpPr>
          <p:cNvPr id="11" name="Text Placeholder 3">
            <a:extLst>
              <a:ext uri="{FF2B5EF4-FFF2-40B4-BE49-F238E27FC236}">
                <a16:creationId xmlns:a16="http://schemas.microsoft.com/office/drawing/2014/main" id="{5283B6F8-35FC-4A99-B13F-451CB464943C}"/>
              </a:ext>
            </a:extLst>
          </p:cNvPr>
          <p:cNvSpPr txBox="1">
            <a:spLocks/>
          </p:cNvSpPr>
          <p:nvPr/>
        </p:nvSpPr>
        <p:spPr>
          <a:xfrm>
            <a:off x="2733683" y="1375034"/>
            <a:ext cx="6696792" cy="14703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hlinkClick r:id="rId8"/>
              </a:rPr>
              <a:t>https://www.surveymonkey.com/r/PSKT9VC</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171629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36</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37</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38</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 y="53"/>
            <a:ext cx="12191813" cy="6857895"/>
          </a:xfrm>
          <a:prstGeom prst="rect">
            <a:avLst/>
          </a:prstGeom>
        </p:spPr>
      </p:pic>
      <p:sp>
        <p:nvSpPr>
          <p:cNvPr id="5" name="Title 4"/>
          <p:cNvSpPr>
            <a:spLocks noGrp="1"/>
          </p:cNvSpPr>
          <p:nvPr>
            <p:ph type="title"/>
          </p:nvPr>
        </p:nvSpPr>
        <p:spPr>
          <a:xfrm>
            <a:off x="95" y="52"/>
            <a:ext cx="12191813" cy="3428948"/>
          </a:xfrm>
        </p:spPr>
        <p:txBody>
          <a:bodyPr>
            <a:noAutofit/>
          </a:bodyPr>
          <a:lstStyle/>
          <a:p>
            <a:r>
              <a:rPr lang="en-US" sz="8000" dirty="0">
                <a:ln>
                  <a:solidFill>
                    <a:srgbClr val="92D050"/>
                  </a:solidFill>
                </a:ln>
                <a:solidFill>
                  <a:schemeClr val="bg1"/>
                </a:solidFill>
              </a:rPr>
              <a:t>Certification Exams Inside Out</a:t>
            </a:r>
          </a:p>
        </p:txBody>
      </p:sp>
      <p:sp>
        <p:nvSpPr>
          <p:cNvPr id="3" name="Content Placeholder 2"/>
          <p:cNvSpPr>
            <a:spLocks noGrp="1"/>
          </p:cNvSpPr>
          <p:nvPr>
            <p:ph idx="1"/>
          </p:nvPr>
        </p:nvSpPr>
        <p:spPr>
          <a:xfrm>
            <a:off x="6857990" y="5410170"/>
            <a:ext cx="5333919" cy="1307572"/>
          </a:xfrm>
        </p:spPr>
        <p:txBody>
          <a:bodyPr>
            <a:normAutofit/>
          </a:bodyPr>
          <a:lstStyle/>
          <a:p>
            <a:pPr marL="0" indent="0" algn="r">
              <a:lnSpc>
                <a:spcPct val="120000"/>
              </a:lnSpc>
            </a:pPr>
            <a:r>
              <a:rPr lang="en-US" sz="3200" dirty="0"/>
              <a:t>William Assaf</a:t>
            </a:r>
            <a:br>
              <a:rPr lang="en-US" sz="3200" dirty="0"/>
            </a:br>
            <a:r>
              <a:rPr lang="en-US" sz="3200" dirty="0"/>
              <a:t>Data Platform MVP</a:t>
            </a:r>
          </a:p>
        </p:txBody>
      </p:sp>
      <p:pic>
        <p:nvPicPr>
          <p:cNvPr id="6" name="Picture 5">
            <a:extLst>
              <a:ext uri="{FF2B5EF4-FFF2-40B4-BE49-F238E27FC236}">
                <a16:creationId xmlns:a16="http://schemas.microsoft.com/office/drawing/2014/main" id="{C0CAB3F1-3068-4E0F-A68D-3ABBA5A95AA3}"/>
              </a:ext>
            </a:extLst>
          </p:cNvPr>
          <p:cNvPicPr>
            <a:picLocks noChangeAspect="1"/>
          </p:cNvPicPr>
          <p:nvPr/>
        </p:nvPicPr>
        <p:blipFill>
          <a:blip r:embed="rId4"/>
          <a:stretch>
            <a:fillRect/>
          </a:stretch>
        </p:blipFill>
        <p:spPr>
          <a:xfrm>
            <a:off x="270303" y="5550375"/>
            <a:ext cx="4955007" cy="13075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6466598" y="4839862"/>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50023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24858" y="508959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6764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6764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34618" y="44321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a:t>
            </a:r>
            <a:r>
              <a:rPr lang="en-US" sz="4100" dirty="0" err="1"/>
              <a:t>barrels.The</a:t>
            </a:r>
            <a:r>
              <a:rPr lang="en-US" sz="4100" dirty="0"/>
              <a:t>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363898"/>
          </a:xfrm>
        </p:spPr>
        <p:txBody>
          <a:bodyPr>
            <a:normAutofit fontScale="92500" lnSpcReduction="1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platform must be persistent online forever. The grandmother and crazy uncle of the CEO must not be aware of the platform. The platform must currently ban political ads.</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27610" y="481209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2899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655150"/>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795150" y="2953551"/>
            <a:ext cx="508099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5567083" y="3426682"/>
            <a:ext cx="5225835" cy="3498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57921" y="2459934"/>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72693" y="500180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DBB9F66-98F3-4331-A8CB-D731E309F5A2}"/>
              </a:ext>
              <a:ext uri="{C183D7F6-B498-43B3-948B-1728B52AA6E4}">
                <adec:decorative xmlns:adec="http://schemas.microsoft.com/office/drawing/2017/decorative" val="1"/>
              </a:ext>
            </a:extLst>
          </p:cNvPr>
          <p:cNvCxnSpPr/>
          <p:nvPr/>
        </p:nvCxnSpPr>
        <p:spPr>
          <a:xfrm flipH="1" flipV="1">
            <a:off x="1627610" y="4743019"/>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48</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b="0" dirty="0">
                <a:solidFill>
                  <a:schemeClr val="tx1"/>
                </a:solidFill>
                <a:latin typeface="+mn-lt"/>
                <a:hlinkClick r:id="rId2"/>
              </a:rPr>
              <a:t>https://borntolearn.mslearn.net/b/weblog/archive/2014/03/10/certification-update-sql-server-2014</a:t>
            </a: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hlinkClick r:id="rId3"/>
            </a:endParaRPr>
          </a:p>
          <a:p>
            <a:pPr marL="285750" indent="-285750">
              <a:buFont typeface="Arial" panose="020B0604020202020204" pitchFamily="34" charset="0"/>
              <a:buChar char="•"/>
            </a:pPr>
            <a:r>
              <a:rPr lang="en-US" sz="2000" b="0" dirty="0">
                <a:solidFill>
                  <a:schemeClr val="tx1"/>
                </a:solidFill>
                <a:latin typeface="+mn-lt"/>
                <a:hlinkClick r:id="rId3"/>
              </a:rPr>
              <a:t>https://mva.microsoft.com/</a:t>
            </a:r>
          </a:p>
          <a:p>
            <a:pPr marL="285750" indent="-285750">
              <a:buFont typeface="Arial" panose="020B0604020202020204" pitchFamily="34" charset="0"/>
              <a:buChar char="•"/>
            </a:pPr>
            <a:r>
              <a:rPr lang="en-US" sz="2000" b="0" dirty="0">
                <a:solidFill>
                  <a:schemeClr val="tx1"/>
                </a:solidFill>
                <a:latin typeface="+mn-lt"/>
                <a:hlinkClick r:id="rId3"/>
              </a:rPr>
              <a:t>https://www.microsoft.com/learning/en-us/exam-70-463.aspx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solidFill>
                  <a:schemeClr val="tx1"/>
                </a:solidFill>
                <a:latin typeface="+mn-lt"/>
                <a:hlinkClick r:id="rId4"/>
              </a:rPr>
              <a:t>https://www.microsoft.com/en-ca/learning/sql-certification.aspx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hlinkClick r:id="rId5"/>
              </a:rPr>
              <a:t>https://www.microsoft.com/en-us/learning/exam-98-364.aspx</a:t>
            </a:r>
            <a:endParaRPr lang="en-US" sz="2000" b="0" dirty="0"/>
          </a:p>
          <a:p>
            <a:pPr marL="285750" indent="-285750">
              <a:buFont typeface="Arial" panose="020B0604020202020204" pitchFamily="34" charset="0"/>
              <a:buChar char="•"/>
            </a:pPr>
            <a:r>
              <a:rPr lang="en-US" sz="2000" b="0" dirty="0">
                <a:hlinkClick r:id="rId6"/>
              </a:rPr>
              <a:t>https://www.microsoft.com/en-us/learning/browse-all-certifications.aspx</a:t>
            </a:r>
            <a:endParaRPr lang="en-US" sz="2000" b="0" dirty="0"/>
          </a:p>
          <a:p>
            <a:pPr marL="285750" indent="-285750">
              <a:buFont typeface="Arial" panose="020B0604020202020204" pitchFamily="34" charset="0"/>
              <a:buChar char="•"/>
            </a:pPr>
            <a:endParaRPr lang="en-US" sz="2000" dirty="0">
              <a:hlinkClick r:id="rId7"/>
            </a:endParaRPr>
          </a:p>
          <a:p>
            <a:pPr marL="285750" indent="-285750">
              <a:buFont typeface="Arial" panose="020B0604020202020204" pitchFamily="34" charset="0"/>
              <a:buChar char="•"/>
            </a:pPr>
            <a:r>
              <a:rPr lang="en-US" sz="2000" dirty="0">
                <a:hlinkClick r:id="rId7"/>
              </a:rPr>
              <a:t>Microsoft Learn Blog: https://techcommunity.microsoft.com/t5/microsoft-learn-blog/</a:t>
            </a: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74" y="1600817"/>
            <a:ext cx="4698927" cy="992916"/>
          </a:xfrm>
        </p:spPr>
        <p:txBody>
          <a:bodyPr>
            <a:normAutofit/>
          </a:bodyPr>
          <a:lstStyle/>
          <a:p>
            <a:r>
              <a:rPr lang="en-US" sz="2222" dirty="0">
                <a:solidFill>
                  <a:schemeClr val="tx1"/>
                </a:solidFill>
                <a:latin typeface="Roboto" panose="02000000000000000000" pitchFamily="2" charset="0"/>
                <a:ea typeface="Roboto" panose="02000000000000000000" pitchFamily="2" charset="0"/>
              </a:rPr>
              <a:t>Principal Consultant,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492982" y="2813401"/>
            <a:ext cx="4698927" cy="1406131"/>
          </a:xfrm>
        </p:spPr>
        <p:txBody>
          <a:bodyPr>
            <a:normAutofit/>
          </a:bodyPr>
          <a:lstStyle/>
          <a:p>
            <a:pPr>
              <a:lnSpc>
                <a:spcPct val="110000"/>
              </a:lnSpc>
            </a:pPr>
            <a:r>
              <a:rPr lang="en-US" sz="2222" dirty="0">
                <a:solidFill>
                  <a:schemeClr val="tx1"/>
                </a:solidFill>
                <a:latin typeface="Roboto" panose="02000000000000000000" pitchFamily="2" charset="0"/>
                <a:ea typeface="Roboto" panose="02000000000000000000" pitchFamily="2" charset="0"/>
              </a:rPr>
              <a:t>SQLPASS Regional Mentor, </a:t>
            </a:r>
            <a:br>
              <a:rPr lang="en-US" sz="2222" dirty="0">
                <a:solidFill>
                  <a:schemeClr val="tx1"/>
                </a:solidFill>
                <a:latin typeface="Roboto" panose="02000000000000000000" pitchFamily="2" charset="0"/>
                <a:ea typeface="Roboto" panose="02000000000000000000" pitchFamily="2" charset="0"/>
              </a:rPr>
            </a:br>
            <a:r>
              <a:rPr lang="en-US" sz="2222" dirty="0" err="1">
                <a:solidFill>
                  <a:schemeClr val="tx1"/>
                </a:solidFill>
                <a:latin typeface="Roboto" panose="02000000000000000000" pitchFamily="2" charset="0"/>
                <a:ea typeface="Roboto" panose="02000000000000000000" pitchFamily="2" charset="0"/>
              </a:rPr>
              <a:t>SQLSat</a:t>
            </a:r>
            <a:r>
              <a:rPr lang="en-US" sz="2222" dirty="0">
                <a:solidFill>
                  <a:schemeClr val="tx1"/>
                </a:solidFill>
                <a:latin typeface="Roboto" panose="02000000000000000000" pitchFamily="2" charset="0"/>
                <a:ea typeface="Roboto" panose="02000000000000000000" pitchFamily="2" charset="0"/>
              </a:rPr>
              <a:t> and UG Co-Organizer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in Baton Rouge, La., USA.</a:t>
            </a:r>
          </a:p>
        </p:txBody>
      </p:sp>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25"/>
              <a:endParaRPr lang="en-US" sz="2800">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2000" dirty="0">
                <a:solidFill>
                  <a:schemeClr val="tx1"/>
                </a:solidFill>
                <a:latin typeface="Roboto" panose="02000000000000000000" pitchFamily="2" charset="0"/>
                <a:ea typeface="Roboto" panose="02000000000000000000" pitchFamily="2" charset="0"/>
              </a:rPr>
              <a:t>SQLTact.com</a:t>
            </a:r>
            <a:endParaRPr lang="en-US" sz="20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Who exams are for</a:t>
            </a:r>
          </a:p>
          <a:p>
            <a:r>
              <a:rPr lang="en-US" dirty="0"/>
              <a:t>New Role-based Microsoft certs and exams</a:t>
            </a:r>
          </a:p>
          <a:p>
            <a:r>
              <a:rPr lang="en-US" dirty="0"/>
              <a:t>How Exams are Written</a:t>
            </a:r>
          </a:p>
          <a:p>
            <a:r>
              <a:rPr lang="en-US" dirty="0"/>
              <a:t>Test-taking tips</a:t>
            </a:r>
          </a:p>
          <a:p>
            <a:r>
              <a:rPr lang="en-US" dirty="0"/>
              <a:t>Deconstructing the wrong answers</a:t>
            </a:r>
          </a:p>
          <a:p>
            <a:r>
              <a:rPr lang="en-US" dirty="0"/>
              <a:t>Sample exercises</a:t>
            </a:r>
            <a:br>
              <a:rPr lang="en-US" dirty="0"/>
            </a:br>
            <a:endParaRPr lang="en-US" dirty="0"/>
          </a:p>
          <a:p>
            <a:r>
              <a:rPr lang="en-US" dirty="0"/>
              <a:t>Content is not specific to Microsoft technologies and exams, though that is where my experience lies as a consultant, as a certified pro, and as an exam item writer.</a:t>
            </a:r>
          </a:p>
        </p:txBody>
      </p:sp>
      <p:pic>
        <p:nvPicPr>
          <p:cNvPr id="4" name="Picture 3" descr="Microsoft Learning Logo">
            <a:extLst>
              <a:ext uri="{FF2B5EF4-FFF2-40B4-BE49-F238E27FC236}">
                <a16:creationId xmlns:a16="http://schemas.microsoft.com/office/drawing/2014/main" id="{11DED224-2452-4119-8937-BF7AE4E97565}"/>
              </a:ext>
            </a:extLst>
          </p:cNvPr>
          <p:cNvPicPr>
            <a:picLocks noChangeAspect="1"/>
          </p:cNvPicPr>
          <p:nvPr/>
        </p:nvPicPr>
        <p:blipFill>
          <a:blip r:embed="rId3"/>
          <a:stretch>
            <a:fillRect/>
          </a:stretch>
        </p:blipFill>
        <p:spPr>
          <a:xfrm>
            <a:off x="7050025" y="5472108"/>
            <a:ext cx="3648456" cy="623899"/>
          </a:xfrm>
          <a:prstGeom prst="rect">
            <a:avLst/>
          </a:prstGeom>
        </p:spPr>
      </p:pic>
    </p:spTree>
    <p:extLst>
      <p:ext uri="{BB962C8B-B14F-4D97-AF65-F5344CB8AC3E}">
        <p14:creationId xmlns:p14="http://schemas.microsoft.com/office/powerpoint/2010/main" val="810930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800" dirty="0"/>
              <a:t>When deciding on exam content, SMEs are asked:</a:t>
            </a:r>
            <a:br>
              <a:rPr lang="en-US" sz="3800" dirty="0"/>
            </a:br>
            <a:r>
              <a:rPr lang="en-US" sz="3800" dirty="0"/>
              <a:t>“Is this a skillset that you do regularly?” </a:t>
            </a:r>
            <a:br>
              <a:rPr lang="en-US" sz="3800" dirty="0"/>
            </a:br>
            <a:r>
              <a:rPr lang="en-US" sz="3800" dirty="0"/>
              <a:t>or</a:t>
            </a:r>
            <a:br>
              <a:rPr lang="en-US" sz="3800" dirty="0"/>
            </a:br>
            <a:r>
              <a:rPr lang="en-US" sz="3800" dirty="0"/>
              <a:t>“Is this a skillset you would ask for when hiring?”</a:t>
            </a:r>
          </a:p>
          <a:p>
            <a:r>
              <a:rPr lang="en-US" sz="3800" dirty="0"/>
              <a:t>If a group of worldwide SMEs does not think a feature is important, it’s doesn’t go on the exam.</a:t>
            </a:r>
          </a:p>
          <a:p>
            <a:r>
              <a:rPr lang="en-US" sz="38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and 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SMEs used in all phases of exam development.</a:t>
            </a:r>
          </a:p>
          <a:p>
            <a:r>
              <a:rPr lang="en-US" sz="4000" dirty="0"/>
              <a:t>In Beta and when the exam is live, question success and feedback is analyzed by a </a:t>
            </a:r>
            <a:r>
              <a:rPr lang="en-US" sz="4000" i="1" dirty="0"/>
              <a:t>psychometrician.</a:t>
            </a:r>
          </a:p>
          <a:p>
            <a:r>
              <a:rPr lang="en-US" sz="4000" dirty="0"/>
              <a:t>Exams can be refreshed for new/better content without changing the exam number. </a:t>
            </a:r>
          </a:p>
          <a:p>
            <a:r>
              <a:rPr lang="en-US" sz="4000" dirty="0"/>
              <a:t>New product capabilities/features often get a special focus on exams.</a:t>
            </a:r>
          </a:p>
          <a:p>
            <a:endParaRPr lang="en-US" sz="4000" i="1" dirty="0"/>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4328</TotalTime>
  <Words>5787</Words>
  <Application>Microsoft Office PowerPoint</Application>
  <PresentationFormat>Widescreen</PresentationFormat>
  <Paragraphs>531</Paragraphs>
  <Slides>51</Slides>
  <Notes>28</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51</vt:i4>
      </vt:variant>
    </vt:vector>
  </HeadingPairs>
  <TitlesOfParts>
    <vt:vector size="69" baseType="lpstr">
      <vt:lpstr>Arial</vt:lpstr>
      <vt:lpstr>Calibri</vt:lpstr>
      <vt:lpstr>Calibri Light</vt:lpstr>
      <vt:lpstr>Consolas</vt:lpstr>
      <vt:lpstr>Courier New</vt:lpstr>
      <vt:lpstr>Helvetica Neue</vt:lpstr>
      <vt:lpstr>Lucida Grande</vt:lpstr>
      <vt:lpstr>Raleway</vt:lpstr>
      <vt:lpstr>Roboto</vt:lpstr>
      <vt:lpstr>Segoe UI Light</vt:lpstr>
      <vt:lpstr>Wingdings</vt:lpstr>
      <vt:lpstr>SQL Server Security for Database Migrations Upgrades</vt:lpstr>
      <vt:lpstr>1_Office Theme</vt:lpstr>
      <vt:lpstr>2_Office Theme</vt:lpstr>
      <vt:lpstr>SQLSaturday Powerpoint - New</vt:lpstr>
      <vt:lpstr>SharePoint Benefits for Marketers - 1 2 13</vt:lpstr>
      <vt:lpstr>Office Theme</vt:lpstr>
      <vt:lpstr>Marquam Theme</vt:lpstr>
      <vt:lpstr>#1000 Oregon</vt:lpstr>
      <vt:lpstr>Looking to expand your technical skills?</vt:lpstr>
      <vt:lpstr>Want to provide feedback on the presentation?</vt:lpstr>
      <vt:lpstr>Certification Exams Inside Out</vt:lpstr>
      <vt:lpstr>Pop Quiz</vt:lpstr>
      <vt:lpstr>Summary</vt:lpstr>
      <vt:lpstr>Certified Technology Professionals</vt:lpstr>
      <vt:lpstr>What Exams Try to Test</vt:lpstr>
      <vt:lpstr>Before and After the exam is live</vt:lpstr>
      <vt:lpstr>Guidance for Employers</vt:lpstr>
      <vt:lpstr>Certs and Your Employees</vt:lpstr>
      <vt:lpstr>How to Train an Employee</vt:lpstr>
      <vt:lpstr>Role-based certs have replaced older certs</vt:lpstr>
      <vt:lpstr>But Right Now? How?</vt:lpstr>
      <vt:lpstr>Beta Exams</vt:lpstr>
      <vt:lpstr>$15USD Exam Offer</vt:lpstr>
      <vt:lpstr>What Is On a Cert Exam?</vt:lpstr>
      <vt:lpstr>How To Prepare for Cert Exams</vt:lpstr>
      <vt:lpstr>How To Prepare for Cert Exams</vt:lpstr>
      <vt:lpstr>How To Prepare for Cert Exams</vt:lpstr>
      <vt:lpstr>How To Prepare for Cert Exams</vt:lpstr>
      <vt:lpstr>What Exams Try to Test</vt:lpstr>
      <vt:lpstr>Real Answer Options</vt:lpstr>
      <vt:lpstr>Fun With Grammar</vt:lpstr>
      <vt:lpstr>Fun With Grammar</vt:lpstr>
      <vt:lpstr>“Best Practices”</vt:lpstr>
      <vt:lpstr>Writing Distractors</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7</vt:lpstr>
      <vt:lpstr>Helpful Links</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202</cp:revision>
  <dcterms:created xsi:type="dcterms:W3CDTF">2015-09-09T01:48:28Z</dcterms:created>
  <dcterms:modified xsi:type="dcterms:W3CDTF">2020-10-22T21:49:23Z</dcterms:modified>
</cp:coreProperties>
</file>